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33" r:id="rId2"/>
    <p:sldId id="349" r:id="rId3"/>
    <p:sldId id="390" r:id="rId4"/>
    <p:sldId id="392" r:id="rId5"/>
    <p:sldId id="393" r:id="rId6"/>
    <p:sldId id="431" r:id="rId7"/>
    <p:sldId id="460" r:id="rId8"/>
    <p:sldId id="462" r:id="rId9"/>
    <p:sldId id="461" r:id="rId10"/>
    <p:sldId id="408" r:id="rId11"/>
    <p:sldId id="463" r:id="rId12"/>
    <p:sldId id="464" r:id="rId13"/>
    <p:sldId id="465" r:id="rId14"/>
    <p:sldId id="466" r:id="rId15"/>
    <p:sldId id="432" r:id="rId16"/>
    <p:sldId id="467" r:id="rId17"/>
    <p:sldId id="473" r:id="rId18"/>
    <p:sldId id="434" r:id="rId19"/>
    <p:sldId id="468" r:id="rId20"/>
    <p:sldId id="470" r:id="rId21"/>
    <p:sldId id="471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81" r:id="rId30"/>
    <p:sldId id="482" r:id="rId31"/>
    <p:sldId id="48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865" autoAdjust="0"/>
    <p:restoredTop sz="88301"/>
  </p:normalViewPr>
  <p:slideViewPr>
    <p:cSldViewPr snapToGrid="0" snapToObjects="1" showGuides="1">
      <p:cViewPr>
        <p:scale>
          <a:sx n="105" d="100"/>
          <a:sy n="105" d="100"/>
        </p:scale>
        <p:origin x="1000" y="-480"/>
      </p:cViewPr>
      <p:guideLst>
        <p:guide orient="horz" pos="2304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6DFCC-A462-A944-BC71-1F51A09C413A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DC87-2480-7F43-9DAD-649A85A5EC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73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41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529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56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176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1918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292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3911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123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762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1176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61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162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6402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060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893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3771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167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8973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770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8298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3099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71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0025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3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2DC87-2480-7F43-9DAD-649A85A5EC2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506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887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816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18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541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686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78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83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86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7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46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185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E1A06-7408-854B-B9D9-641255B98693}" type="datetimeFigureOut">
              <a:rPr kumimoji="1" lang="ko-KR" altLang="en-US" smtClean="0"/>
              <a:t>2018. 4. 19.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3096D-3AF6-9443-9180-6658B4F531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08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omorrances.azurewebsites.net/client/getMusic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62D45F-9701-455B-9600-020B85AD1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04" y="1192551"/>
            <a:ext cx="3616421" cy="3520840"/>
          </a:xfrm>
        </p:spPr>
        <p:txBody>
          <a:bodyPr>
            <a:normAutofit/>
          </a:bodyPr>
          <a:lstStyle/>
          <a:p>
            <a:pPr algn="ctr"/>
            <a:r>
              <a:rPr lang="en-US" altLang="ko-KR" sz="5715" b="1" dirty="0">
                <a:latin typeface="배달의민족 주아"/>
              </a:rPr>
              <a:t>Android </a:t>
            </a:r>
            <a:r>
              <a:rPr lang="en-US" altLang="ko-KR" sz="4156" b="1" dirty="0">
                <a:latin typeface="배달의민족 주아"/>
              </a:rPr>
              <a:t/>
            </a:r>
            <a:br>
              <a:rPr lang="en-US" altLang="ko-KR" sz="4156" b="1" dirty="0">
                <a:latin typeface="배달의민족 주아"/>
              </a:rPr>
            </a:br>
            <a:r>
              <a:rPr lang="ko-KR" altLang="en-US" sz="3464" b="1" dirty="0">
                <a:latin typeface="배달의민족 주아"/>
              </a:rPr>
              <a:t>개발 스쿨</a:t>
            </a:r>
            <a:r>
              <a:rPr lang="en-US" altLang="ko-KR" sz="3464" b="1" dirty="0">
                <a:latin typeface="배달의민족 주아"/>
              </a:rPr>
              <a:t/>
            </a:r>
            <a:br>
              <a:rPr lang="en-US" altLang="ko-KR" sz="3464" b="1" dirty="0">
                <a:latin typeface="배달의민족 주아"/>
              </a:rPr>
            </a:br>
            <a:r>
              <a:rPr lang="en-US" altLang="ko-KR" sz="3464" b="1" dirty="0" smtClean="0">
                <a:latin typeface="배달의민족 주아"/>
              </a:rPr>
              <a:t>DAY22&amp;23</a:t>
            </a:r>
            <a:r>
              <a:rPr lang="en-US" altLang="ko-KR" sz="4156" b="1" dirty="0">
                <a:latin typeface="배달의민족 주아"/>
              </a:rPr>
              <a:t/>
            </a:r>
            <a:br>
              <a:rPr lang="en-US" altLang="ko-KR" sz="4156" b="1" dirty="0">
                <a:latin typeface="배달의민족 주아"/>
              </a:rPr>
            </a:br>
            <a:r>
              <a:rPr lang="en-US" altLang="ko-KR" sz="4676" b="1" dirty="0">
                <a:latin typeface="배달의민족 주아"/>
              </a:rPr>
              <a:t/>
            </a:r>
            <a:br>
              <a:rPr lang="en-US" altLang="ko-KR" sz="4676" b="1" dirty="0">
                <a:latin typeface="배달의민족 주아"/>
              </a:rPr>
            </a:br>
            <a:r>
              <a:rPr lang="en-US" altLang="ko-KR" sz="2771" dirty="0">
                <a:latin typeface="배달의민족 주아"/>
              </a:rPr>
              <a:t>Ho</a:t>
            </a:r>
            <a:r>
              <a:rPr lang="ko-KR" altLang="en-US" sz="2771" dirty="0">
                <a:latin typeface="배달의민족 주아"/>
              </a:rPr>
              <a:t> </a:t>
            </a:r>
            <a:r>
              <a:rPr lang="en-US" altLang="ko-KR" sz="2771" dirty="0">
                <a:latin typeface="배달의민족 주아"/>
              </a:rPr>
              <a:t>Yeon Lee </a:t>
            </a:r>
            <a:r>
              <a:rPr lang="ko-KR" altLang="en-US" sz="2771" dirty="0" err="1">
                <a:latin typeface="배달의민족 주아"/>
              </a:rPr>
              <a:t>튜터</a:t>
            </a:r>
            <a:endParaRPr lang="ko-KR" altLang="en-US" sz="4676" dirty="0">
              <a:latin typeface="배달의민족 주아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1F0FB4B-AB22-42DE-9ECC-29B516C525FA}"/>
              </a:ext>
            </a:extLst>
          </p:cNvPr>
          <p:cNvSpPr txBox="1"/>
          <p:nvPr/>
        </p:nvSpPr>
        <p:spPr>
          <a:xfrm>
            <a:off x="1703755" y="4285434"/>
            <a:ext cx="2074512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59" dirty="0">
                <a:latin typeface="배달의민족 주아"/>
              </a:rPr>
              <a:t>2018. 4</a:t>
            </a:r>
            <a:r>
              <a:rPr lang="en-US" altLang="ko-KR" sz="1559" dirty="0" smtClean="0">
                <a:latin typeface="배달의민족 주아"/>
              </a:rPr>
              <a:t>. 17</a:t>
            </a:r>
            <a:r>
              <a:rPr lang="ko-KR" altLang="en-US" sz="1559" dirty="0" smtClean="0">
                <a:latin typeface="배달의민족 주아"/>
              </a:rPr>
              <a:t> 화 </a:t>
            </a:r>
            <a:r>
              <a:rPr lang="en-US" altLang="ko-KR" sz="1559" dirty="0" smtClean="0">
                <a:latin typeface="배달의민족 주아"/>
              </a:rPr>
              <a:t>17:00</a:t>
            </a:r>
            <a:endParaRPr lang="ko-KR" altLang="en-US" sz="1559" dirty="0">
              <a:latin typeface="배달의민족 주아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9AD44A98-C420-4500-B6F1-32BF93CEEB2E}"/>
              </a:ext>
            </a:extLst>
          </p:cNvPr>
          <p:cNvSpPr/>
          <p:nvPr/>
        </p:nvSpPr>
        <p:spPr>
          <a:xfrm>
            <a:off x="485441" y="5914458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BACD1108-154C-4139-B6A6-681F2F5E2E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33349"/>
          <a:stretch/>
        </p:blipFill>
        <p:spPr>
          <a:xfrm>
            <a:off x="3976029" y="6163503"/>
            <a:ext cx="1435902" cy="506723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D79ED00E-173F-4E9C-812E-194E91C536C8}"/>
              </a:ext>
            </a:extLst>
          </p:cNvPr>
          <p:cNvCxnSpPr>
            <a:cxnSpLocks/>
          </p:cNvCxnSpPr>
          <p:nvPr/>
        </p:nvCxnSpPr>
        <p:spPr>
          <a:xfrm flipV="1">
            <a:off x="484312" y="5913233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-363071" y="887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ACD1108-154C-4139-B6A6-681F2F5E2E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33349"/>
          <a:stretch/>
        </p:blipFill>
        <p:spPr>
          <a:xfrm>
            <a:off x="3976029" y="6163503"/>
            <a:ext cx="1435902" cy="506723"/>
          </a:xfrm>
          <a:prstGeom prst="rect">
            <a:avLst/>
          </a:prstGeom>
        </p:spPr>
      </p:pic>
      <p:pic>
        <p:nvPicPr>
          <p:cNvPr id="19" name="그림 18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xmlns="" id="{B7C6EA98-2186-4CA9-A4ED-72A408E03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497" y="6225586"/>
            <a:ext cx="816527" cy="32991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1074B9B0-DB56-4131-B916-EDAD6F6869B4}"/>
              </a:ext>
            </a:extLst>
          </p:cNvPr>
          <p:cNvGrpSpPr/>
          <p:nvPr/>
        </p:nvGrpSpPr>
        <p:grpSpPr>
          <a:xfrm>
            <a:off x="5036015" y="-7292"/>
            <a:ext cx="6671673" cy="5930375"/>
            <a:chOff x="4167187" y="0"/>
            <a:chExt cx="7715250" cy="6858000"/>
          </a:xfrm>
        </p:grpSpPr>
        <p:pic>
          <p:nvPicPr>
            <p:cNvPr id="21" name="그림 20" descr="테이블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ED626AF3-6CA2-45E3-B3D6-06C103DB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812" y="0"/>
              <a:ext cx="3857625" cy="6858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84CEA90D-E375-449F-8983-407E7101E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63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</a:rPr>
              <a:t>날씨 정보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API - 1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61410" y="971548"/>
            <a:ext cx="4297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http://openweathermap.org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1696567"/>
            <a:ext cx="78232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8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</a:rPr>
              <a:t>날씨 정보 </a:t>
            </a:r>
            <a:r>
              <a:rPr kumimoji="1" lang="en-US" altLang="ko-KR" dirty="0">
                <a:solidFill>
                  <a:schemeClr val="accent1">
                    <a:lumMod val="75000"/>
                  </a:schemeClr>
                </a:solidFill>
              </a:rPr>
              <a:t>API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- 2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56848" y="6100048"/>
            <a:ext cx="3906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API -&gt; Free Trier API KEY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02" y="1192530"/>
            <a:ext cx="9031595" cy="486109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94502" y="4521638"/>
            <a:ext cx="2919400" cy="4861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5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</a:rPr>
              <a:t>날씨 정보 </a:t>
            </a:r>
            <a:r>
              <a:rPr kumimoji="1" lang="en-US" altLang="ko-KR" dirty="0">
                <a:solidFill>
                  <a:schemeClr val="accent1">
                    <a:lumMod val="75000"/>
                  </a:schemeClr>
                </a:solidFill>
              </a:rPr>
              <a:t>API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- 3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56848" y="6100048"/>
            <a:ext cx="3906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API -&gt; Free Trier API KEY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02" y="1192530"/>
            <a:ext cx="9031595" cy="486109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94502" y="4521638"/>
            <a:ext cx="2919400" cy="4861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488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</a:rPr>
              <a:t>날씨 정보 </a:t>
            </a:r>
            <a:r>
              <a:rPr kumimoji="1" lang="en-US" altLang="ko-KR" dirty="0">
                <a:solidFill>
                  <a:schemeClr val="accent1">
                    <a:lumMod val="75000"/>
                  </a:schemeClr>
                </a:solidFill>
              </a:rPr>
              <a:t>API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- 4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07768" y="1339353"/>
            <a:ext cx="10205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Query : </a:t>
            </a:r>
            <a:r>
              <a:rPr lang="en-US" altLang="ko-KR" sz="2000" b="1" dirty="0" err="1" smtClean="0"/>
              <a:t>url</a:t>
            </a:r>
            <a:r>
              <a:rPr lang="ko-KR" altLang="en-US" sz="2000" b="1" dirty="0" smtClean="0"/>
              <a:t> 뒤에 붙여주는 방식으로</a:t>
            </a:r>
            <a:r>
              <a:rPr lang="en-US" altLang="ko-KR" sz="2000" b="1" dirty="0" smtClean="0"/>
              <a:t>,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로 시작하고 </a:t>
            </a:r>
            <a:r>
              <a:rPr lang="en-US" altLang="ko-KR" sz="2000" b="1" dirty="0" smtClean="0"/>
              <a:t>&amp;</a:t>
            </a:r>
            <a:r>
              <a:rPr lang="ko-KR" altLang="en-US" sz="2000" b="1" dirty="0" smtClean="0"/>
              <a:t>로 구분한다</a:t>
            </a:r>
            <a:r>
              <a:rPr lang="en-US" altLang="ko-KR" sz="2000" b="1" dirty="0" smtClean="0"/>
              <a:t>.</a:t>
            </a:r>
          </a:p>
          <a:p>
            <a:pPr algn="ctr"/>
            <a:r>
              <a:rPr lang="ko-KR" altLang="en-US" sz="2000" b="1" dirty="0" smtClean="0"/>
              <a:t>최종적으로 </a:t>
            </a:r>
            <a:r>
              <a:rPr lang="en-US" altLang="ko-KR" sz="2000" b="1" dirty="0" smtClean="0"/>
              <a:t>key/value </a:t>
            </a:r>
            <a:r>
              <a:rPr lang="ko-KR" altLang="en-US" sz="2000" b="1" dirty="0" smtClean="0"/>
              <a:t>형태로 서버에 전송한다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7" name="직사각형 6"/>
          <p:cNvSpPr/>
          <p:nvPr/>
        </p:nvSpPr>
        <p:spPr>
          <a:xfrm>
            <a:off x="3721682" y="51971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http://api.openweathermap.org/data/2.5/weather?q=SEOUL&amp;APPID=5670abf89638ec6659b4ced50fc29780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721682" y="2806749"/>
            <a:ext cx="54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</a:t>
            </a:r>
            <a:r>
              <a:rPr lang="ko-KR" altLang="en-US" dirty="0" smtClean="0"/>
              <a:t>api.openweathermap.org/data/2.5/weather</a:t>
            </a:r>
            <a:endParaRPr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1988269" y="2801465"/>
            <a:ext cx="1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tx2"/>
                </a:solidFill>
              </a:rPr>
              <a:t>기본 </a:t>
            </a:r>
            <a:r>
              <a:rPr kumimoji="1" lang="en-US" altLang="ko-KR" b="1" dirty="0" err="1">
                <a:solidFill>
                  <a:schemeClr val="tx2"/>
                </a:solidFill>
              </a:rPr>
              <a:t>url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988269" y="3450216"/>
            <a:ext cx="1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chemeClr val="tx2"/>
                </a:solidFill>
              </a:rPr>
              <a:t>쿼리 </a:t>
            </a:r>
            <a:r>
              <a:rPr kumimoji="1" lang="en-US" altLang="ko-KR" b="1" dirty="0" smtClean="0">
                <a:solidFill>
                  <a:schemeClr val="tx2"/>
                </a:solidFill>
              </a:rPr>
              <a:t>1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21682" y="3451747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?q=SEOUL</a:t>
            </a:r>
            <a:endParaRPr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1988269" y="4136707"/>
            <a:ext cx="1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chemeClr val="tx2"/>
                </a:solidFill>
              </a:rPr>
              <a:t>쿼리 </a:t>
            </a:r>
            <a:r>
              <a:rPr kumimoji="1" lang="en-US" altLang="ko-KR" b="1" dirty="0">
                <a:solidFill>
                  <a:schemeClr val="tx2"/>
                </a:solidFill>
              </a:rPr>
              <a:t>2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21682" y="4138238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&amp;APPID=</a:t>
            </a:r>
            <a:r>
              <a:rPr lang="ko-KR" altLang="en-US" dirty="0" smtClean="0"/>
              <a:t>발급받은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1988269" y="5198654"/>
            <a:ext cx="1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chemeClr val="tx2"/>
                </a:solidFill>
              </a:rPr>
              <a:t>최종 </a:t>
            </a:r>
            <a:r>
              <a:rPr kumimoji="1" lang="en-US" altLang="ko-KR" b="1" dirty="0" err="1">
                <a:solidFill>
                  <a:schemeClr val="tx2"/>
                </a:solidFill>
              </a:rPr>
              <a:t>url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774267" y="4506039"/>
            <a:ext cx="0" cy="691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811866" y="4937702"/>
            <a:ext cx="8568267" cy="111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9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날씨 정보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API - 5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07768" y="1339353"/>
            <a:ext cx="10205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Query : </a:t>
            </a:r>
            <a:r>
              <a:rPr lang="en-US" altLang="ko-KR" sz="2000" b="1" dirty="0" err="1" smtClean="0"/>
              <a:t>url</a:t>
            </a:r>
            <a:r>
              <a:rPr lang="ko-KR" altLang="en-US" sz="2000" b="1" dirty="0" smtClean="0"/>
              <a:t> 뒤에 붙여주는 방식으로</a:t>
            </a:r>
            <a:r>
              <a:rPr lang="en-US" altLang="ko-KR" sz="2000" b="1" dirty="0" smtClean="0"/>
              <a:t>,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로 시작하고 </a:t>
            </a:r>
            <a:r>
              <a:rPr lang="en-US" altLang="ko-KR" sz="2000" b="1" dirty="0" smtClean="0"/>
              <a:t>&amp;</a:t>
            </a:r>
            <a:r>
              <a:rPr lang="ko-KR" altLang="en-US" sz="2000" b="1" dirty="0" smtClean="0"/>
              <a:t>로 구분한다</a:t>
            </a:r>
            <a:r>
              <a:rPr lang="en-US" altLang="ko-KR" sz="2000" b="1" dirty="0" smtClean="0"/>
              <a:t>.</a:t>
            </a:r>
          </a:p>
          <a:p>
            <a:pPr algn="ctr"/>
            <a:r>
              <a:rPr lang="ko-KR" altLang="en-US" sz="2000" b="1" dirty="0" smtClean="0"/>
              <a:t>최종적으로 </a:t>
            </a:r>
            <a:r>
              <a:rPr lang="en-US" altLang="ko-KR" sz="2000" b="1" dirty="0" smtClean="0"/>
              <a:t>key/value </a:t>
            </a:r>
            <a:r>
              <a:rPr lang="ko-KR" altLang="en-US" sz="2000" b="1" dirty="0" smtClean="0"/>
              <a:t>형태로 서버에 전송한다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7" name="직사각형 6"/>
          <p:cNvSpPr/>
          <p:nvPr/>
        </p:nvSpPr>
        <p:spPr>
          <a:xfrm>
            <a:off x="3721682" y="51971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http://api.openweathermap.org/data/2.5/weather?q=SEOUL&amp;APPID=5670abf89638ec6659b4ced50fc29780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721682" y="2806749"/>
            <a:ext cx="54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</a:t>
            </a:r>
            <a:r>
              <a:rPr lang="ko-KR" altLang="en-US" dirty="0" smtClean="0"/>
              <a:t>api.openweathermap.org/data/2.5/weather</a:t>
            </a:r>
            <a:endParaRPr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1988269" y="2801465"/>
            <a:ext cx="1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tx2"/>
                </a:solidFill>
              </a:rPr>
              <a:t>기본 </a:t>
            </a:r>
            <a:r>
              <a:rPr kumimoji="1" lang="en-US" altLang="ko-KR" b="1" dirty="0" err="1">
                <a:solidFill>
                  <a:schemeClr val="tx2"/>
                </a:solidFill>
              </a:rPr>
              <a:t>url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988269" y="3450216"/>
            <a:ext cx="1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chemeClr val="tx2"/>
                </a:solidFill>
              </a:rPr>
              <a:t>쿼리 </a:t>
            </a:r>
            <a:r>
              <a:rPr kumimoji="1" lang="en-US" altLang="ko-KR" b="1" dirty="0" smtClean="0">
                <a:solidFill>
                  <a:schemeClr val="tx2"/>
                </a:solidFill>
              </a:rPr>
              <a:t>1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21682" y="3451747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?q=SEOUL</a:t>
            </a:r>
            <a:endParaRPr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1988269" y="4136707"/>
            <a:ext cx="1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chemeClr val="tx2"/>
                </a:solidFill>
              </a:rPr>
              <a:t>쿼리 </a:t>
            </a:r>
            <a:r>
              <a:rPr kumimoji="1" lang="en-US" altLang="ko-KR" b="1" dirty="0">
                <a:solidFill>
                  <a:schemeClr val="tx2"/>
                </a:solidFill>
              </a:rPr>
              <a:t>2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21682" y="4138238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&amp;APPID=</a:t>
            </a:r>
            <a:r>
              <a:rPr lang="ko-KR" altLang="en-US" dirty="0" smtClean="0"/>
              <a:t>발급받은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1988269" y="5198654"/>
            <a:ext cx="1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chemeClr val="tx2"/>
                </a:solidFill>
              </a:rPr>
              <a:t>최종 </a:t>
            </a:r>
            <a:r>
              <a:rPr kumimoji="1" lang="en-US" altLang="ko-KR" b="1" dirty="0" err="1">
                <a:solidFill>
                  <a:schemeClr val="tx2"/>
                </a:solidFill>
              </a:rPr>
              <a:t>url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774267" y="4506039"/>
            <a:ext cx="0" cy="691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811866" y="4937702"/>
            <a:ext cx="8568267" cy="111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77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</a:rPr>
              <a:t>날씨 정보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API - 6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736936" y="642501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smtClean="0">
                <a:latin typeface="YDIYGO320" charset="-127"/>
                <a:ea typeface="YDIYGO320" charset="-127"/>
                <a:cs typeface="YDIYGO320" charset="-127"/>
              </a:rPr>
              <a:t>Response </a:t>
            </a:r>
            <a:r>
              <a:rPr kumimoji="1" lang="ko-KR" altLang="en-US" b="1" dirty="0" smtClean="0">
                <a:latin typeface="YDIYGO320" charset="-127"/>
                <a:ea typeface="YDIYGO320" charset="-127"/>
                <a:cs typeface="YDIYGO320" charset="-127"/>
              </a:rPr>
              <a:t>결과</a:t>
            </a:r>
            <a:endParaRPr kumimoji="1" lang="ko-KR" altLang="en-US" b="1" dirty="0">
              <a:solidFill>
                <a:srgbClr val="FF0000"/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9" y="176612"/>
            <a:ext cx="3830782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데이터 형식 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82699" y="2225133"/>
            <a:ext cx="4474633" cy="3683000"/>
            <a:chOff x="3873500" y="1587500"/>
            <a:chExt cx="4474633" cy="3683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3500" y="1587500"/>
              <a:ext cx="4445000" cy="3683000"/>
            </a:xfrm>
            <a:prstGeom prst="rect">
              <a:avLst/>
            </a:prstGeom>
          </p:spPr>
        </p:pic>
        <p:sp>
          <p:nvSpPr>
            <p:cNvPr id="7" name="텍스트 상자 6"/>
            <p:cNvSpPr txBox="1"/>
            <p:nvPr/>
          </p:nvSpPr>
          <p:spPr>
            <a:xfrm>
              <a:off x="6952401" y="2243201"/>
              <a:ext cx="1395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YDIYGO320" charset="-127"/>
                  <a:ea typeface="YDIYGO320" charset="-127"/>
                  <a:cs typeface="YDIYGO320" charset="-127"/>
                </a:rPr>
                <a:t>&lt; XML &gt; </a:t>
              </a:r>
              <a:endParaRPr kumimoji="1"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YDIYGO320" charset="-127"/>
                <a:ea typeface="YDIYGO320" charset="-127"/>
                <a:cs typeface="YDIYGO320" charset="-127"/>
              </a:endParaRP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6922768" y="4514668"/>
              <a:ext cx="1395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 smtClean="0">
                  <a:solidFill>
                    <a:srgbClr val="FF0000"/>
                  </a:solidFill>
                  <a:latin typeface="YDIYGO320" charset="-127"/>
                  <a:ea typeface="YDIYGO320" charset="-127"/>
                  <a:cs typeface="YDIYGO320" charset="-127"/>
                </a:rPr>
                <a:t>&lt; JSON &gt;</a:t>
              </a:r>
              <a:endParaRPr kumimoji="1" lang="ko-KR" altLang="en-US" b="1" dirty="0">
                <a:solidFill>
                  <a:srgbClr val="FF0000"/>
                </a:solidFill>
                <a:latin typeface="YDIYGO320" charset="-127"/>
                <a:ea typeface="YDIYGO320" charset="-127"/>
                <a:cs typeface="YDIYGO32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18999" b="2743"/>
          <a:stretch/>
        </p:blipFill>
        <p:spPr>
          <a:xfrm>
            <a:off x="6667500" y="2504668"/>
            <a:ext cx="6096000" cy="2842535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9007076" y="5723467"/>
            <a:ext cx="17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&lt;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JSON </a:t>
            </a:r>
            <a:r>
              <a:rPr kumimoji="1" lang="ko-KR" altLang="en-US" dirty="0" smtClean="0"/>
              <a:t>구조 </a:t>
            </a:r>
            <a:r>
              <a:rPr kumimoji="1" lang="en-US" altLang="ko-KR" dirty="0" smtClean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0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JSON for Java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18999" b="2743"/>
          <a:stretch/>
        </p:blipFill>
        <p:spPr>
          <a:xfrm>
            <a:off x="6984722" y="1132290"/>
            <a:ext cx="5207278" cy="2428128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8269357" y="3182033"/>
            <a:ext cx="228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&lt;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Json</a:t>
            </a:r>
            <a:r>
              <a:rPr kumimoji="1" lang="en-US" altLang="ko-KR" dirty="0" smtClean="0"/>
              <a:t> Example&gt;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305809" y="1573220"/>
            <a:ext cx="10773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kumimoji="1" lang="en-US" altLang="ko-KR" sz="1600" dirty="0" smtClean="0"/>
          </a:p>
          <a:p>
            <a:r>
              <a:rPr kumimoji="1" lang="en-US" altLang="ko-KR" sz="1600" dirty="0" smtClean="0"/>
              <a:t>-  {}</a:t>
            </a:r>
            <a:r>
              <a:rPr kumimoji="1" lang="ko-KR" altLang="en-US" sz="1600" dirty="0" smtClean="0"/>
              <a:t>로 시작하면 </a:t>
            </a:r>
            <a:r>
              <a:rPr kumimoji="1" lang="en-US" altLang="ko-KR" sz="1600" dirty="0" err="1" smtClean="0"/>
              <a:t>JSONObject</a:t>
            </a:r>
            <a:r>
              <a:rPr kumimoji="1" lang="en-US" altLang="ko-KR" sz="1600" dirty="0" smtClean="0"/>
              <a:t>, []</a:t>
            </a:r>
            <a:r>
              <a:rPr kumimoji="1" lang="ko-KR" altLang="en-US" sz="1600" dirty="0" smtClean="0"/>
              <a:t>로 시작하면 </a:t>
            </a:r>
            <a:r>
              <a:rPr kumimoji="1" lang="en-US" altLang="ko-KR" sz="1600" dirty="0" err="1" smtClean="0"/>
              <a:t>JSONArray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en-US" altLang="ko-KR" sz="1600" dirty="0" smtClean="0"/>
              <a:t>Key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Students, Value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err="1" smtClean="0"/>
              <a:t>JSONArray</a:t>
            </a:r>
            <a:r>
              <a:rPr kumimoji="1" lang="en-US" altLang="ko-KR" sz="1600" dirty="0" smtClean="0"/>
              <a:t>(3</a:t>
            </a:r>
            <a:r>
              <a:rPr kumimoji="1" lang="ko-KR" altLang="en-US" sz="1600" dirty="0" smtClean="0"/>
              <a:t>개의 </a:t>
            </a:r>
            <a:r>
              <a:rPr kumimoji="1" lang="en-US" altLang="ko-KR" sz="1600" dirty="0" smtClean="0"/>
              <a:t>elements)</a:t>
            </a:r>
          </a:p>
          <a:p>
            <a:pPr marL="285750" indent="-285750">
              <a:buFontTx/>
              <a:buChar char="-"/>
            </a:pP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en-US" altLang="ko-KR" sz="1600" b="1" i="1" dirty="0" smtClean="0">
                <a:solidFill>
                  <a:srgbClr val="FF0000"/>
                </a:solidFill>
              </a:rPr>
              <a:t>Q. </a:t>
            </a:r>
            <a:r>
              <a:rPr kumimoji="1" lang="ko-KR" altLang="en-US" sz="1600" b="1" i="1" dirty="0" smtClean="0">
                <a:solidFill>
                  <a:srgbClr val="FF0000"/>
                </a:solidFill>
              </a:rPr>
              <a:t>두번째 인자의 </a:t>
            </a:r>
            <a:r>
              <a:rPr kumimoji="1" lang="en-US" altLang="ko-KR" sz="1600" b="1" i="1" dirty="0" smtClean="0">
                <a:solidFill>
                  <a:srgbClr val="FF0000"/>
                </a:solidFill>
              </a:rPr>
              <a:t>Name(</a:t>
            </a:r>
            <a:r>
              <a:rPr kumimoji="1" lang="en-US" altLang="ko-KR" sz="1600" b="1" i="1" dirty="0" err="1" smtClean="0">
                <a:solidFill>
                  <a:srgbClr val="FF0000"/>
                </a:solidFill>
              </a:rPr>
              <a:t>Smita</a:t>
            </a:r>
            <a:r>
              <a:rPr kumimoji="1" lang="en-US" altLang="ko-KR" sz="1600" b="1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sz="1600" b="1" i="1" dirty="0" err="1" smtClean="0">
                <a:solidFill>
                  <a:srgbClr val="FF0000"/>
                </a:solidFill>
              </a:rPr>
              <a:t>Pallod</a:t>
            </a:r>
            <a:r>
              <a:rPr kumimoji="1" lang="en-US" altLang="ko-KR" sz="1600" b="1" i="1" dirty="0" smtClean="0">
                <a:solidFill>
                  <a:srgbClr val="FF0000"/>
                </a:solidFill>
              </a:rPr>
              <a:t>)</a:t>
            </a:r>
            <a:r>
              <a:rPr kumimoji="1" lang="ko-KR" altLang="en-US" sz="1600" b="1" i="1" dirty="0" smtClean="0">
                <a:solidFill>
                  <a:srgbClr val="FF0000"/>
                </a:solidFill>
              </a:rPr>
              <a:t>를 받아오고 싶다면</a:t>
            </a:r>
            <a:r>
              <a:rPr kumimoji="1" lang="en-US" altLang="ko-KR" sz="1600" b="1" i="1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Tx/>
              <a:buChar char="-"/>
            </a:pPr>
            <a:endParaRPr kumimoji="1" lang="en-US" altLang="ko-KR" sz="1600" b="1" i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600" dirty="0" smtClean="0"/>
              <a:t>//</a:t>
            </a:r>
            <a:r>
              <a:rPr kumimoji="1" lang="ko-KR" altLang="en-US" sz="1600" dirty="0"/>
              <a:t>네트워크에서 데이터를 </a:t>
            </a:r>
            <a:r>
              <a:rPr kumimoji="1" lang="ko-KR" altLang="en-US" sz="1600" dirty="0" smtClean="0"/>
              <a:t>받아온후 </a:t>
            </a:r>
            <a:r>
              <a:rPr kumimoji="1" lang="en-US" altLang="ko-KR" sz="1600" dirty="0" smtClean="0"/>
              <a:t>String</a:t>
            </a:r>
            <a:r>
              <a:rPr kumimoji="1" lang="ko-KR" altLang="en-US" sz="1600" dirty="0" smtClean="0"/>
              <a:t>을 </a:t>
            </a:r>
            <a:r>
              <a:rPr kumimoji="1" lang="en-US" altLang="ko-KR" sz="1600" dirty="0" err="1" smtClean="0"/>
              <a:t>Json</a:t>
            </a:r>
            <a:r>
              <a:rPr kumimoji="1" lang="ko-KR" altLang="en-US" sz="1600" dirty="0" smtClean="0"/>
              <a:t>으로 형변환한다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sz="1600" dirty="0" err="1" smtClean="0"/>
              <a:t>JsonObejct</a:t>
            </a:r>
            <a:r>
              <a:rPr kumimoji="1" lang="en-US" altLang="ko-KR" sz="1600" dirty="0" smtClean="0"/>
              <a:t> data = new </a:t>
            </a:r>
            <a:r>
              <a:rPr kumimoji="1" lang="en-US" altLang="ko-KR" sz="1600" dirty="0" err="1" smtClean="0"/>
              <a:t>JSONObject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response.body.toString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sz="1600" dirty="0" err="1" smtClean="0"/>
              <a:t>JSONArray</a:t>
            </a:r>
            <a:r>
              <a:rPr kumimoji="1" lang="en-US" altLang="ko-KR" sz="1600" dirty="0" smtClean="0"/>
              <a:t> students = </a:t>
            </a:r>
            <a:r>
              <a:rPr kumimoji="1" lang="en-US" altLang="ko-KR" sz="1600" dirty="0" err="1" smtClean="0"/>
              <a:t>getJsonArray</a:t>
            </a:r>
            <a:r>
              <a:rPr kumimoji="1" lang="en-US" altLang="ko-KR" sz="1600" dirty="0" smtClean="0"/>
              <a:t>(“Students”)</a:t>
            </a:r>
            <a:r>
              <a:rPr kumimoji="1" lang="en-US" altLang="ko-KR" sz="1600" dirty="0"/>
              <a:t> 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//[]</a:t>
            </a:r>
            <a:r>
              <a:rPr kumimoji="1" lang="ko-KR" altLang="en-US" sz="1400" dirty="0" smtClean="0">
                <a:solidFill>
                  <a:srgbClr val="FF0000"/>
                </a:solidFill>
              </a:rPr>
              <a:t>값을 받아온다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 </a:t>
            </a:r>
            <a:r>
              <a:rPr kumimoji="1" lang="en-US" altLang="ko-KR" sz="1600" dirty="0"/>
              <a:t> </a:t>
            </a:r>
            <a:r>
              <a:rPr kumimoji="1" lang="en-US" altLang="ko-KR" sz="1600" dirty="0" err="1" smtClean="0"/>
              <a:t>JSONObject</a:t>
            </a:r>
            <a:r>
              <a:rPr kumimoji="1" lang="en-US" altLang="ko-KR" sz="1600" dirty="0" smtClean="0"/>
              <a:t> element_2 = </a:t>
            </a:r>
            <a:r>
              <a:rPr kumimoji="1" lang="en-US" altLang="ko-KR" sz="1600" dirty="0" err="1" smtClean="0"/>
              <a:t>students.getJSONObject</a:t>
            </a:r>
            <a:r>
              <a:rPr kumimoji="1" lang="en-US" altLang="ko-KR" sz="1600" dirty="0" smtClean="0"/>
              <a:t>(1) 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//2</a:t>
            </a:r>
            <a:r>
              <a:rPr kumimoji="1" lang="ko-KR" altLang="en-US" sz="1400" dirty="0" smtClean="0">
                <a:solidFill>
                  <a:srgbClr val="FF0000"/>
                </a:solidFill>
              </a:rPr>
              <a:t>번째는 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index</a:t>
            </a:r>
            <a:r>
              <a:rPr kumimoji="1" lang="ko-KR" altLang="en-US" sz="1400" dirty="0" smtClean="0">
                <a:solidFill>
                  <a:srgbClr val="FF0000"/>
                </a:solidFill>
              </a:rPr>
              <a:t>가 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1</a:t>
            </a:r>
            <a:r>
              <a:rPr kumimoji="1" lang="ko-KR" altLang="en-US" sz="1400" dirty="0" smtClean="0">
                <a:solidFill>
                  <a:srgbClr val="FF0000"/>
                </a:solidFill>
              </a:rPr>
              <a:t>이며 이 데이터는 </a:t>
            </a:r>
            <a:r>
              <a:rPr kumimoji="1" lang="en-US" altLang="ko-KR" sz="1400" dirty="0" err="1" smtClean="0">
                <a:solidFill>
                  <a:srgbClr val="FF0000"/>
                </a:solidFill>
              </a:rPr>
              <a:t>JSONObject</a:t>
            </a:r>
            <a:r>
              <a:rPr kumimoji="1" lang="ko-KR" altLang="en-US" sz="1400" dirty="0" smtClean="0">
                <a:solidFill>
                  <a:srgbClr val="FF0000"/>
                </a:solidFill>
              </a:rPr>
              <a:t>다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4.</a:t>
            </a:r>
            <a:r>
              <a:rPr kumimoji="1" lang="ko-KR" altLang="en-US" sz="1600" dirty="0" smtClean="0"/>
              <a:t>   </a:t>
            </a:r>
            <a:r>
              <a:rPr kumimoji="1" lang="en-US" altLang="ko-KR" sz="1600" dirty="0" smtClean="0"/>
              <a:t>String name = element_2.getString(“Name”); 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//</a:t>
            </a:r>
            <a:r>
              <a:rPr kumimoji="1" lang="en-US" altLang="ko-KR" sz="1400" dirty="0" err="1" smtClean="0">
                <a:solidFill>
                  <a:srgbClr val="FF0000"/>
                </a:solidFill>
              </a:rPr>
              <a:t>Smita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sz="1400" dirty="0" err="1" smtClean="0">
                <a:solidFill>
                  <a:srgbClr val="FF0000"/>
                </a:solidFill>
              </a:rPr>
              <a:t>Pallod</a:t>
            </a:r>
            <a:r>
              <a:rPr kumimoji="1" lang="ko-KR" altLang="en-US" sz="1400" dirty="0" smtClean="0">
                <a:solidFill>
                  <a:srgbClr val="FF0000"/>
                </a:solidFill>
              </a:rPr>
              <a:t>를 반환한다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.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901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Retrofit 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사용하기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 - 1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2795" y="3472934"/>
            <a:ext cx="5655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implementation </a:t>
            </a:r>
            <a:r>
              <a:rPr lang="en-US" altLang="ko-KR" dirty="0">
                <a:solidFill>
                  <a:srgbClr val="032F62"/>
                </a:solidFill>
              </a:rPr>
              <a:t>'com.squareup.retrofit2:retrofit:2.4.0'</a:t>
            </a:r>
            <a:endParaRPr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671233" y="5251659"/>
            <a:ext cx="7078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en-US" altLang="ko-KR" dirty="0" smtClean="0"/>
          </a:p>
          <a:p>
            <a:pPr marL="342900" indent="-342900">
              <a:buAutoNum type="arabicPeriod"/>
            </a:pPr>
            <a:r>
              <a:rPr kumimoji="1" lang="en-US" altLang="ko-KR" dirty="0" smtClean="0"/>
              <a:t>Manifest</a:t>
            </a:r>
            <a:r>
              <a:rPr kumimoji="1" lang="ko-KR" altLang="en-US" dirty="0" smtClean="0"/>
              <a:t>에 </a:t>
            </a:r>
            <a:r>
              <a:rPr kumimoji="1" lang="en-US" altLang="ko-KR" dirty="0" smtClean="0"/>
              <a:t>uses-permission</a:t>
            </a:r>
            <a:r>
              <a:rPr kumimoji="1" lang="ko-KR" altLang="en-US" dirty="0" smtClean="0"/>
              <a:t> 추가해준다</a:t>
            </a:r>
            <a:r>
              <a:rPr kumimoji="1"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 err="1" smtClean="0"/>
              <a:t>Gradle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Dependency</a:t>
            </a:r>
            <a:r>
              <a:rPr kumimoji="1" lang="ko-KR" altLang="en-US" dirty="0" smtClean="0"/>
              <a:t>에 추가해서 라이브러리를 추가해준다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294010" y="3472934"/>
            <a:ext cx="8725285" cy="387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176318"/>
            <a:ext cx="10464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Retrofit 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사용하기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 - 2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754716" y="5023425"/>
            <a:ext cx="8911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 smtClean="0"/>
              <a:t>ApiService</a:t>
            </a:r>
            <a:r>
              <a:rPr kumimoji="1" lang="en-US" altLang="ko-KR" dirty="0" smtClean="0"/>
              <a:t> interface </a:t>
            </a:r>
            <a:r>
              <a:rPr kumimoji="1" lang="ko-KR" altLang="en-US" dirty="0" smtClean="0"/>
              <a:t>파일을 만들어준다</a:t>
            </a:r>
            <a:r>
              <a:rPr kumimoji="1" lang="en-US" altLang="ko-KR" dirty="0" smtClean="0"/>
              <a:t>.</a:t>
            </a:r>
          </a:p>
          <a:p>
            <a:pPr algn="ctr"/>
            <a:r>
              <a:rPr kumimoji="1" lang="ko-KR" altLang="en-US" dirty="0" smtClean="0"/>
              <a:t>데이터를 받을 서버 </a:t>
            </a:r>
            <a:r>
              <a:rPr kumimoji="1" lang="en-US" altLang="ko-KR" dirty="0" smtClean="0"/>
              <a:t>URL</a:t>
            </a:r>
            <a:r>
              <a:rPr kumimoji="1" lang="ko-KR" altLang="en-US" dirty="0" smtClean="0"/>
              <a:t>을 적어주고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그 뒤에 붙을 </a:t>
            </a:r>
            <a:r>
              <a:rPr kumimoji="1" lang="en-US" altLang="ko-KR" dirty="0" smtClean="0"/>
              <a:t>router</a:t>
            </a:r>
            <a:r>
              <a:rPr kumimoji="1" lang="ko-KR" altLang="en-US" dirty="0" smtClean="0"/>
              <a:t>로 </a:t>
            </a:r>
            <a:r>
              <a:rPr kumimoji="1" lang="en-US" altLang="ko-KR" dirty="0" err="1" smtClean="0"/>
              <a:t>helloTaling</a:t>
            </a:r>
            <a:r>
              <a:rPr kumimoji="1" lang="ko-KR" altLang="en-US" dirty="0" smtClean="0"/>
              <a:t>을 적어준다</a:t>
            </a:r>
            <a:r>
              <a:rPr kumimoji="1" lang="en-US" altLang="ko-KR" dirty="0" smtClean="0"/>
              <a:t>.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 smtClean="0"/>
              <a:t>최종 </a:t>
            </a:r>
            <a:r>
              <a:rPr kumimoji="1" lang="en-US" altLang="ko-KR" dirty="0" err="1" smtClean="0"/>
              <a:t>url</a:t>
            </a:r>
            <a:r>
              <a:rPr kumimoji="1" lang="ko-KR" altLang="en-US" dirty="0"/>
              <a:t> </a:t>
            </a:r>
            <a:r>
              <a:rPr kumimoji="1" lang="en-US" altLang="ko-KR" dirty="0" smtClean="0"/>
              <a:t>::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tomorrances.azurewebsites.net</a:t>
            </a:r>
            <a:r>
              <a:rPr kumimoji="1" lang="en-US" altLang="ko-KR" dirty="0" smtClean="0"/>
              <a:t>/client/</a:t>
            </a:r>
            <a:r>
              <a:rPr kumimoji="1" lang="en-US" altLang="ko-KR" dirty="0" err="1" smtClean="0"/>
              <a:t>helloTaling</a:t>
            </a:r>
            <a:endParaRPr kumimoji="1"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2336800"/>
            <a:ext cx="96647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0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453713" y="2864756"/>
            <a:ext cx="9315570" cy="602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ko-KR" altLang="en-US" sz="3314" b="1" dirty="0"/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13117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Retrofit 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사용하기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 -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2671233" y="6030592"/>
            <a:ext cx="707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/>
              <a:t>실행할 </a:t>
            </a:r>
            <a:r>
              <a:rPr kumimoji="1" lang="en-US" altLang="ko-KR" dirty="0" err="1" smtClean="0"/>
              <a:t>MainActivity</a:t>
            </a:r>
            <a:r>
              <a:rPr kumimoji="1" lang="ko-KR" altLang="en-US" dirty="0" smtClean="0"/>
              <a:t>에 다음과 같은 객체들을 선언해준다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730500"/>
            <a:ext cx="9372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Retrofit 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사용하기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 -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972788" y="5784202"/>
            <a:ext cx="10475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/>
              <a:t>버튼을 눌렀을 때 </a:t>
            </a:r>
            <a:r>
              <a:rPr kumimoji="1" lang="en-US" altLang="ko-KR" dirty="0" err="1" smtClean="0"/>
              <a:t>onClickListener</a:t>
            </a:r>
            <a:r>
              <a:rPr kumimoji="1" lang="ko-KR" altLang="en-US" dirty="0" smtClean="0"/>
              <a:t>안에 넣어준다</a:t>
            </a:r>
            <a:r>
              <a:rPr kumimoji="1" lang="en-US" altLang="ko-KR" dirty="0" smtClean="0"/>
              <a:t>.</a:t>
            </a:r>
          </a:p>
          <a:p>
            <a:pPr algn="ctr"/>
            <a:r>
              <a:rPr kumimoji="1" lang="ko-KR" altLang="en-US" dirty="0" smtClean="0"/>
              <a:t>이 부분은 통신을 실행하고 실행결과를 받아오는 부분이다</a:t>
            </a:r>
            <a:r>
              <a:rPr kumimoji="1" lang="en-US" altLang="ko-KR" dirty="0" smtClean="0"/>
              <a:t>.</a:t>
            </a:r>
          </a:p>
          <a:p>
            <a:pPr algn="ctr"/>
            <a:r>
              <a:rPr kumimoji="1" lang="en-US" altLang="ko-KR" dirty="0" smtClean="0"/>
              <a:t>String</a:t>
            </a:r>
            <a:r>
              <a:rPr kumimoji="1" lang="ko-KR" altLang="en-US" dirty="0" smtClean="0"/>
              <a:t>형태인 </a:t>
            </a:r>
            <a:r>
              <a:rPr kumimoji="1" lang="en-US" altLang="ko-KR" dirty="0" err="1" smtClean="0"/>
              <a:t>response.body</a:t>
            </a:r>
            <a:r>
              <a:rPr kumimoji="1" lang="en-US" altLang="ko-KR" dirty="0" smtClean="0"/>
              <a:t>().string() -&gt; JSON</a:t>
            </a:r>
            <a:r>
              <a:rPr kumimoji="1" lang="ko-KR" altLang="en-US" dirty="0" smtClean="0"/>
              <a:t>으로 형변환한 후 필요한 날씨 데이터를 가져온다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2" y="1202381"/>
            <a:ext cx="10984415" cy="45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647141" y="3365212"/>
            <a:ext cx="11126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en-US" altLang="ko-KR" sz="3200" b="1" dirty="0" err="1" smtClean="0"/>
              <a:t>Github</a:t>
            </a:r>
            <a:r>
              <a:rPr kumimoji="1" lang="en-US" altLang="ko-KR" sz="3200" b="1" dirty="0" smtClean="0"/>
              <a:t> </a:t>
            </a:r>
            <a:r>
              <a:rPr kumimoji="1" lang="ko-KR" altLang="en-US" sz="3200" b="1" dirty="0" smtClean="0"/>
              <a:t>라이브러리 </a:t>
            </a:r>
            <a:r>
              <a:rPr kumimoji="1" lang="en-US" altLang="ko-KR" sz="3200" b="1" dirty="0" smtClean="0"/>
              <a:t>(Feat. Glide)</a:t>
            </a:r>
            <a:endParaRPr kumimoji="1" lang="en-US" altLang="ko-KR" sz="3200" b="1" dirty="0" smtClean="0"/>
          </a:p>
        </p:txBody>
      </p:sp>
      <p:sp>
        <p:nvSpPr>
          <p:cNvPr id="4" name="텍스트 상자 3"/>
          <p:cNvSpPr txBox="1"/>
          <p:nvPr/>
        </p:nvSpPr>
        <p:spPr>
          <a:xfrm>
            <a:off x="4300074" y="3949987"/>
            <a:ext cx="9315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en-US" altLang="ko-KR" sz="2400" b="1" dirty="0">
                <a:solidFill>
                  <a:srgbClr val="FF0000"/>
                </a:solidFill>
              </a:rPr>
              <a:t>Important!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865316" y="2856923"/>
            <a:ext cx="843003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err="1" smtClean="0">
                <a:latin typeface="YDIYGO320" charset="-127"/>
                <a:ea typeface="YDIYGO320" charset="-127"/>
                <a:cs typeface="YDIYGO320" charset="-127"/>
              </a:rPr>
              <a:t>Github</a:t>
            </a: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란 개발자들의 소스코드를 올려놓고 관리하는 사이트이다</a:t>
            </a:r>
            <a:r>
              <a:rPr kumimoji="1" lang="en-US" altLang="ko-KR" sz="2000" b="1" dirty="0" smtClean="0">
                <a:latin typeface="YDIYGO320" charset="-127"/>
                <a:ea typeface="YDIYGO320" charset="-127"/>
                <a:cs typeface="YDIYGO320" charset="-127"/>
              </a:rPr>
              <a:t>. </a:t>
            </a: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이 소스들은 </a:t>
            </a:r>
            <a:endParaRPr kumimoji="1" lang="en-US" altLang="ko-KR" sz="20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endParaRPr kumimoji="1" lang="en-US" altLang="ko-KR" sz="2000" b="1" dirty="0">
              <a:latin typeface="YDIYGO320" charset="-127"/>
              <a:ea typeface="YDIYGO320" charset="-127"/>
              <a:cs typeface="YDIYGO320" charset="-127"/>
            </a:endParaRPr>
          </a:p>
          <a:p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모든 사용자들에게 공개된다는 장점이 있어</a:t>
            </a:r>
            <a:r>
              <a:rPr kumimoji="1" lang="en-US" altLang="ko-KR" sz="2000" b="1" dirty="0" smtClean="0">
                <a:latin typeface="YDIYGO320" charset="-127"/>
                <a:ea typeface="YDIYGO320" charset="-127"/>
                <a:cs typeface="YDIYGO320" charset="-127"/>
              </a:rPr>
              <a:t>,</a:t>
            </a: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 많은 개발자들이 서로 라이브러리</a:t>
            </a:r>
            <a:endParaRPr kumimoji="1" lang="en-US" altLang="ko-KR" sz="20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endParaRPr kumimoji="1" lang="en-US" altLang="ko-KR" sz="2000" b="1" dirty="0">
              <a:latin typeface="YDIYGO320" charset="-127"/>
              <a:ea typeface="YDIYGO320" charset="-127"/>
              <a:cs typeface="YDIYGO320" charset="-127"/>
            </a:endParaRPr>
          </a:p>
          <a:p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를 공유하고 피드백을 준다</a:t>
            </a:r>
            <a:r>
              <a:rPr kumimoji="1" lang="en-US" altLang="ko-KR" sz="2000" b="1" dirty="0" smtClean="0">
                <a:latin typeface="YDIYGO320" charset="-127"/>
                <a:ea typeface="YDIYGO320" charset="-127"/>
                <a:cs typeface="YDIYGO320" charset="-127"/>
              </a:rPr>
              <a:t>.</a:t>
            </a: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 </a:t>
            </a:r>
            <a:endParaRPr kumimoji="1" lang="en-US" altLang="ko-KR" sz="20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 algn="ctr"/>
            <a:endParaRPr kumimoji="1" lang="ko-KR" altLang="en-US" sz="2400" b="1" dirty="0">
              <a:solidFill>
                <a:srgbClr val="FF0000"/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3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Glide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384888" y="2879203"/>
            <a:ext cx="965082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일반적으로 우리가 배운 이미지 처리 방법은 </a:t>
            </a:r>
            <a:r>
              <a:rPr kumimoji="1"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ImageView</a:t>
            </a:r>
            <a:r>
              <a:rPr kumimoji="1"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.setImageResource</a:t>
            </a:r>
            <a:r>
              <a:rPr kumimoji="1"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(</a:t>
            </a:r>
            <a:r>
              <a:rPr kumimoji="1"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R.id</a:t>
            </a:r>
            <a:r>
              <a:rPr kumimoji="1"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)</a:t>
            </a:r>
            <a:r>
              <a:rPr kumimoji="1"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이었다</a:t>
            </a:r>
            <a:r>
              <a:rPr kumimoji="1"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.</a:t>
            </a:r>
            <a:r>
              <a:rPr kumimoji="1"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그러나 띄울 수 있는 이미지가 </a:t>
            </a:r>
            <a:r>
              <a:rPr kumimoji="1"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Drawable</a:t>
            </a:r>
            <a:r>
              <a:rPr kumimoji="1"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안에 있어야만 가능했다</a:t>
            </a:r>
            <a:r>
              <a:rPr kumimoji="1"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.</a:t>
            </a:r>
          </a:p>
          <a:p>
            <a:endParaRPr kumimoji="1" lang="en-US" altLang="ko-KR" sz="2000" b="1" dirty="0">
              <a:solidFill>
                <a:srgbClr val="FF0000"/>
              </a:solidFill>
              <a:latin typeface="YDIYGO320" charset="-127"/>
              <a:ea typeface="YDIYGO320" charset="-127"/>
              <a:cs typeface="YDIYGO320" charset="-127"/>
            </a:endParaRPr>
          </a:p>
          <a:p>
            <a:r>
              <a:rPr kumimoji="1" lang="en-US" altLang="ko-KR" sz="2400" b="1" dirty="0" smtClean="0">
                <a:solidFill>
                  <a:srgbClr val="FF0000"/>
                </a:solidFill>
                <a:latin typeface="YDIYGO320" charset="-127"/>
                <a:ea typeface="YDIYGO320" charset="-127"/>
                <a:cs typeface="YDIYGO320" charset="-127"/>
              </a:rPr>
              <a:t>Glide</a:t>
            </a:r>
            <a:r>
              <a:rPr kumimoji="1" lang="ko-KR" altLang="en-US" sz="2400" b="1" dirty="0" smtClean="0">
                <a:latin typeface="YDIYGO320" charset="-127"/>
                <a:ea typeface="YDIYGO320" charset="-127"/>
                <a:cs typeface="YDIYGO320" charset="-127"/>
              </a:rPr>
              <a:t>는 네트워크에 있는 사진도 쉽게 불러올 수 있도록 도와주는 이미지 라이브러리다</a:t>
            </a:r>
            <a:r>
              <a:rPr kumimoji="1" lang="en-US" altLang="ko-KR" sz="2400" b="1" dirty="0" smtClean="0">
                <a:latin typeface="YDIYGO320" charset="-127"/>
                <a:ea typeface="YDIYGO320" charset="-127"/>
                <a:cs typeface="YDIYGO320" charset="-127"/>
              </a:rPr>
              <a:t>.</a:t>
            </a:r>
            <a:endParaRPr kumimoji="1" lang="en-US" altLang="ko-KR" sz="24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endParaRPr kumimoji="1" lang="en-US" altLang="ko-KR" sz="2000" b="1" dirty="0">
              <a:solidFill>
                <a:srgbClr val="FF0000"/>
              </a:solidFill>
              <a:latin typeface="YDIYGO320" charset="-127"/>
              <a:ea typeface="YDIYGO320" charset="-127"/>
              <a:cs typeface="YDIYGO320" charset="-127"/>
            </a:endParaRPr>
          </a:p>
          <a:p>
            <a:endParaRPr kumimoji="1" lang="ko-KR" altLang="en-US" sz="2400" b="1" dirty="0">
              <a:solidFill>
                <a:srgbClr val="FF0000"/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0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Glide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384888" y="3457545"/>
            <a:ext cx="965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우리는 </a:t>
            </a:r>
            <a:r>
              <a:rPr kumimoji="1" lang="en-US" altLang="ko-KR" sz="2000" b="1" dirty="0" err="1" smtClean="0">
                <a:latin typeface="YDIYGO320" charset="-127"/>
                <a:ea typeface="YDIYGO320" charset="-127"/>
                <a:cs typeface="YDIYGO320" charset="-127"/>
              </a:rPr>
              <a:t>Github</a:t>
            </a: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에 담겨있는</a:t>
            </a:r>
            <a:r>
              <a:rPr kumimoji="1" lang="en-US" altLang="ko-KR" sz="2000" b="1" dirty="0" smtClean="0">
                <a:latin typeface="YDIYGO320" charset="-127"/>
                <a:ea typeface="YDIYGO320" charset="-127"/>
                <a:cs typeface="YDIYGO320" charset="-127"/>
              </a:rPr>
              <a:t> Glide </a:t>
            </a: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라이브러리를 사용할 계획이다</a:t>
            </a:r>
            <a:r>
              <a:rPr kumimoji="1" lang="en-US" altLang="ko-KR" sz="2000" b="1" dirty="0" smtClean="0">
                <a:latin typeface="YDIYGO320" charset="-127"/>
                <a:ea typeface="YDIYGO320" charset="-127"/>
                <a:cs typeface="YDIYGO320" charset="-127"/>
              </a:rPr>
              <a:t>.</a:t>
            </a:r>
            <a:endParaRPr kumimoji="1" lang="ko-KR" altLang="en-US" sz="2400" b="1" dirty="0">
              <a:solidFill>
                <a:srgbClr val="FF0000"/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6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Glide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라이브러리 사용하기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-1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49921" y="2260576"/>
            <a:ext cx="792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hlinkClick r:id="rId3"/>
              </a:rPr>
              <a:t>https://</a:t>
            </a:r>
            <a:r>
              <a:rPr lang="ko-KR" altLang="en-US" sz="2400" dirty="0" smtClean="0">
                <a:hlinkClick r:id="rId3"/>
              </a:rPr>
              <a:t>github.com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-&gt;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Glide</a:t>
            </a:r>
            <a:r>
              <a:rPr lang="ko-KR" altLang="en-US" sz="2400" dirty="0" smtClean="0"/>
              <a:t> 검색 </a:t>
            </a:r>
            <a:r>
              <a:rPr lang="en-US" altLang="ko-KR" sz="2400" dirty="0" smtClean="0"/>
              <a:t>-&gt;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Dependencies</a:t>
            </a:r>
            <a:r>
              <a:rPr lang="ko-KR" altLang="en-US" sz="2400" dirty="0" smtClean="0"/>
              <a:t>추가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50" y="3146310"/>
            <a:ext cx="7251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Glide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라이브러리 사용하기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-2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22" y="2516257"/>
            <a:ext cx="7899400" cy="1905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66772" y="5003776"/>
            <a:ext cx="1887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간단한 사용법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2864224" y="3778624"/>
            <a:ext cx="282388" cy="389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584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647141" y="3365212"/>
            <a:ext cx="11126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en-US" altLang="ko-KR" sz="3200" b="1" dirty="0" smtClean="0"/>
              <a:t>Java </a:t>
            </a:r>
            <a:r>
              <a:rPr kumimoji="1" lang="ko-KR" altLang="en-US" sz="3200" b="1" dirty="0" smtClean="0"/>
              <a:t>주요 문법 체크</a:t>
            </a:r>
            <a:endParaRPr kumimoji="1"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7400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주요 문법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995280" y="1848967"/>
            <a:ext cx="8430039" cy="42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자료형</a:t>
            </a:r>
            <a:endParaRPr kumimoji="1" lang="en-US" altLang="ko-KR" sz="20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조건문</a:t>
            </a:r>
            <a:endParaRPr kumimoji="1" lang="en-US" altLang="ko-KR" sz="20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반복문</a:t>
            </a:r>
            <a:endParaRPr kumimoji="1" lang="en-US" altLang="ko-KR" sz="20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클래스와 객체</a:t>
            </a:r>
            <a:r>
              <a:rPr kumimoji="1" lang="en-US" altLang="ko-KR" sz="2000" b="1" dirty="0" smtClean="0">
                <a:latin typeface="YDIYGO320" charset="-127"/>
                <a:ea typeface="YDIYGO320" charset="-127"/>
                <a:cs typeface="YDIYGO320" charset="-127"/>
              </a:rPr>
              <a:t> (+ </a:t>
            </a: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상속 </a:t>
            </a:r>
            <a:r>
              <a:rPr kumimoji="1" lang="en-US" altLang="ko-KR" sz="2000" b="1" dirty="0" smtClean="0">
                <a:latin typeface="YDIYGO320" charset="-127"/>
                <a:ea typeface="YDIYGO320" charset="-127"/>
                <a:cs typeface="YDIYGO320" charset="-127"/>
              </a:rPr>
              <a:t>extends)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메소드</a:t>
            </a:r>
            <a:endParaRPr kumimoji="1" lang="en-US" altLang="ko-KR" sz="20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접근제어자</a:t>
            </a:r>
            <a:endParaRPr kumimoji="1" lang="en-US" altLang="ko-KR" sz="20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b="1" dirty="0" smtClean="0">
                <a:latin typeface="YDIYGO320" charset="-127"/>
                <a:ea typeface="YDIYGO320" charset="-127"/>
                <a:cs typeface="YDIYGO320" charset="-127"/>
              </a:rPr>
              <a:t>List, </a:t>
            </a: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자료구조 </a:t>
            </a:r>
            <a:r>
              <a:rPr kumimoji="1" lang="en-US" altLang="ko-KR" sz="2000" b="1" dirty="0" err="1" smtClean="0">
                <a:latin typeface="YDIYGO320" charset="-127"/>
                <a:ea typeface="YDIYGO320" charset="-127"/>
                <a:cs typeface="YDIYGO320" charset="-127"/>
              </a:rPr>
              <a:t>ArrayList</a:t>
            </a:r>
            <a:endParaRPr kumimoji="1" lang="en-US" altLang="ko-KR" sz="20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b="1" dirty="0" smtClean="0">
                <a:latin typeface="YDIYGO320" charset="-127"/>
                <a:ea typeface="YDIYGO320" charset="-127"/>
                <a:cs typeface="YDIYGO320" charset="-127"/>
              </a:rPr>
              <a:t>예외처리</a:t>
            </a:r>
            <a:endParaRPr kumimoji="1" lang="en-US" altLang="ko-KR" sz="2000" b="1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2400" b="1" dirty="0">
              <a:solidFill>
                <a:srgbClr val="FF0000"/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7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Question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799200" y="3361584"/>
            <a:ext cx="8822200" cy="5581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/>
              <a:t>데이터를 </a:t>
            </a:r>
            <a:r>
              <a:rPr lang="en-US" altLang="ko-KR" dirty="0" smtClean="0"/>
              <a:t>Key/Value</a:t>
            </a:r>
            <a:r>
              <a:rPr lang="ko-KR" altLang="en-US" dirty="0" smtClean="0"/>
              <a:t> 형태로 저장하는 안드로이드 저장소의 이름은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27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647141" y="3365212"/>
            <a:ext cx="11126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ko-KR" altLang="en-US" sz="3200" b="1" dirty="0" smtClean="0"/>
              <a:t>실습</a:t>
            </a:r>
            <a:endParaRPr kumimoji="1"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36032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Question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317" y="1305628"/>
            <a:ext cx="893196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다음 </a:t>
            </a:r>
            <a:r>
              <a:rPr lang="en-US" altLang="ko-KR" sz="2000" dirty="0" err="1" smtClean="0"/>
              <a:t>url</a:t>
            </a:r>
            <a:r>
              <a:rPr lang="ko-KR" altLang="en-US" sz="2000" dirty="0" smtClean="0"/>
              <a:t>에서 음악정보를 받아올 것이다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ko-KR" altLang="en-US" sz="2000" dirty="0" smtClean="0"/>
              <a:t>이 음악정보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앨범사진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음악이름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아티스트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 받아서 </a:t>
            </a:r>
            <a:r>
              <a:rPr lang="en-US" altLang="ko-KR" sz="2000" dirty="0" err="1" smtClean="0"/>
              <a:t>ListView</a:t>
            </a:r>
            <a:r>
              <a:rPr lang="ko-KR" altLang="en-US" sz="2000" dirty="0" smtClean="0"/>
              <a:t>에서 띄워보자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err="1" smtClean="0"/>
              <a:t>Url</a:t>
            </a:r>
            <a:r>
              <a:rPr lang="en-US" altLang="ko-KR" sz="2000" dirty="0" smtClean="0"/>
              <a:t> :: </a:t>
            </a:r>
            <a:r>
              <a:rPr lang="en-US" altLang="ko-KR" sz="2000" dirty="0" smtClean="0">
                <a:hlinkClick r:id="rId3"/>
              </a:rPr>
              <a:t>https</a:t>
            </a:r>
            <a:r>
              <a:rPr lang="en-US" altLang="ko-KR" sz="2000" dirty="0">
                <a:hlinkClick r:id="rId3"/>
              </a:rPr>
              <a:t>://</a:t>
            </a:r>
            <a:r>
              <a:rPr lang="en-US" altLang="ko-KR" sz="2000" dirty="0" smtClean="0">
                <a:hlinkClick r:id="rId3"/>
              </a:rPr>
              <a:t>tomorrances.azurewebsites.net/client/getMusics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받을 데이터 </a:t>
            </a:r>
            <a:r>
              <a:rPr lang="en-US" altLang="ko-KR" sz="2000" dirty="0" smtClean="0"/>
              <a:t>::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en-US" altLang="ko-KR" sz="2000" dirty="0" smtClean="0"/>
              <a:t>[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{image: “</a:t>
            </a:r>
            <a:r>
              <a:rPr lang="ko-KR" altLang="en-US" sz="2000" dirty="0" smtClean="0"/>
              <a:t>이미지주소</a:t>
            </a:r>
            <a:r>
              <a:rPr lang="en-US" altLang="ko-KR" sz="2000" dirty="0" smtClean="0"/>
              <a:t>”, title: ~, artist: ~},</a:t>
            </a:r>
            <a:r>
              <a:rPr lang="en-US" altLang="ko-KR" sz="2000" dirty="0"/>
              <a:t> 	</a:t>
            </a:r>
            <a:endParaRPr lang="en-US" altLang="ko-KR" sz="2000" dirty="0" smtClean="0"/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{image: “</a:t>
            </a:r>
            <a:r>
              <a:rPr lang="ko-KR" altLang="en-US" sz="2000" dirty="0" smtClean="0"/>
              <a:t>이미지주소</a:t>
            </a:r>
            <a:r>
              <a:rPr lang="en-US" altLang="ko-KR" sz="2000" dirty="0" smtClean="0"/>
              <a:t>”, title: </a:t>
            </a:r>
            <a:r>
              <a:rPr lang="en-US" altLang="ko-KR" sz="2000" dirty="0"/>
              <a:t>~, artist: ~},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{image: “</a:t>
            </a:r>
            <a:r>
              <a:rPr lang="ko-KR" altLang="en-US" sz="2000" dirty="0" smtClean="0"/>
              <a:t>이미지주소</a:t>
            </a:r>
            <a:r>
              <a:rPr lang="en-US" altLang="ko-KR" sz="2000" dirty="0" smtClean="0"/>
              <a:t>”, title: </a:t>
            </a:r>
            <a:r>
              <a:rPr lang="en-US" altLang="ko-KR" sz="2000" dirty="0"/>
              <a:t>~, artist: </a:t>
            </a:r>
            <a:r>
              <a:rPr lang="en-US" altLang="ko-KR" sz="2000" dirty="0" smtClean="0"/>
              <a:t>~},</a:t>
            </a:r>
          </a:p>
          <a:p>
            <a:r>
              <a:rPr lang="en-US" altLang="ko-KR" sz="2000" dirty="0"/>
              <a:t>	</a:t>
            </a:r>
            <a:r>
              <a:rPr lang="is-IS" altLang="ko-KR" sz="2000" dirty="0" smtClean="0"/>
              <a:t>…</a:t>
            </a:r>
            <a:endParaRPr lang="en-US" altLang="ko-KR" sz="2000" dirty="0"/>
          </a:p>
          <a:p>
            <a:r>
              <a:rPr lang="en-US" altLang="ko-KR" sz="2000" dirty="0" smtClean="0"/>
              <a:t>]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Hint) </a:t>
            </a:r>
          </a:p>
          <a:p>
            <a:pPr marL="457200" indent="-457200">
              <a:buAutoNum type="arabicPeriod"/>
            </a:pPr>
            <a:r>
              <a:rPr lang="en-US" altLang="ko-KR" sz="2000" dirty="0" err="1" smtClean="0"/>
              <a:t>CustomListView</a:t>
            </a:r>
            <a:r>
              <a:rPr lang="ko-KR" altLang="en-US" sz="2000" dirty="0" smtClean="0"/>
              <a:t>에서 </a:t>
            </a:r>
            <a:r>
              <a:rPr lang="en-US" altLang="ko-KR" sz="2000" dirty="0" err="1" smtClean="0"/>
              <a:t>JSONArray</a:t>
            </a:r>
            <a:r>
              <a:rPr lang="ko-KR" altLang="en-US" sz="2000" dirty="0" smtClean="0"/>
              <a:t>을 </a:t>
            </a:r>
            <a:r>
              <a:rPr lang="en-US" altLang="ko-KR" sz="2000" dirty="0" err="1" smtClean="0"/>
              <a:t>getView</a:t>
            </a:r>
            <a:r>
              <a:rPr lang="ko-KR" altLang="en-US" sz="2000" dirty="0" smtClean="0"/>
              <a:t>에서 처리할 것이다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 smtClean="0"/>
              <a:t>이미지주소를 </a:t>
            </a:r>
            <a:r>
              <a:rPr lang="en-US" altLang="ko-KR" sz="2000" dirty="0" smtClean="0"/>
              <a:t>glide</a:t>
            </a:r>
            <a:r>
              <a:rPr lang="ko-KR" altLang="en-US" sz="2000" dirty="0" smtClean="0"/>
              <a:t>를 이용해서 처리한다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getView</a:t>
            </a:r>
            <a:r>
              <a:rPr lang="ko-KR" altLang="en-US" sz="2000" dirty="0" smtClean="0"/>
              <a:t>에서 처리</a:t>
            </a:r>
            <a:r>
              <a:rPr lang="en-US" altLang="ko-KR" sz="2000" dirty="0" smtClean="0"/>
              <a:t>)</a:t>
            </a:r>
          </a:p>
          <a:p>
            <a:pPr marL="457200" indent="-457200">
              <a:buAutoNum type="arabicPeriod"/>
            </a:pPr>
            <a:endParaRPr lang="en-US" altLang="ko-KR" sz="2000" dirty="0" smtClean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850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647141" y="3365212"/>
            <a:ext cx="11126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en-US" altLang="ko-KR" sz="3200" b="1" dirty="0" smtClean="0"/>
              <a:t>HTTP</a:t>
            </a:r>
            <a:r>
              <a:rPr kumimoji="1" lang="ko-KR" altLang="en-US" sz="3200" b="1" dirty="0" smtClean="0"/>
              <a:t> 통신</a:t>
            </a:r>
            <a:endParaRPr kumimoji="1" lang="en-US" altLang="ko-KR" sz="3200" b="1" dirty="0" smtClean="0"/>
          </a:p>
        </p:txBody>
      </p:sp>
      <p:sp>
        <p:nvSpPr>
          <p:cNvPr id="4" name="텍스트 상자 3"/>
          <p:cNvSpPr txBox="1"/>
          <p:nvPr/>
        </p:nvSpPr>
        <p:spPr>
          <a:xfrm>
            <a:off x="3730231" y="3810028"/>
            <a:ext cx="9315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623" marR="0" lvl="0" indent="-31562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r>
              <a:rPr kumimoji="1" lang="en-US" altLang="ko-KR" sz="2400" b="1" dirty="0">
                <a:solidFill>
                  <a:srgbClr val="FF0000"/>
                </a:solidFill>
              </a:rPr>
              <a:t>Important!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통신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866900" y="3426767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smtClean="0">
                <a:latin typeface="YDIYGO320" charset="-127"/>
                <a:ea typeface="YDIYGO320" charset="-127"/>
                <a:cs typeface="YDIYGO320" charset="-127"/>
              </a:rPr>
              <a:t>네트워크를 통해 데이터를 송수신할 수 있다</a:t>
            </a:r>
            <a:r>
              <a:rPr kumimoji="1" lang="en-US" altLang="ko-KR" sz="2400" b="1" dirty="0" smtClean="0">
                <a:latin typeface="YDIYGO320" charset="-127"/>
                <a:ea typeface="YDIYGO320" charset="-127"/>
                <a:cs typeface="YDIYGO320" charset="-127"/>
              </a:rPr>
              <a:t>.</a:t>
            </a:r>
            <a:endParaRPr kumimoji="1" lang="ko-KR" altLang="en-US" sz="2400" b="1" dirty="0">
              <a:solidFill>
                <a:srgbClr val="FF0000"/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9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Front End , Back End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177" y="1202381"/>
            <a:ext cx="4456246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통신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768423" y="2199050"/>
            <a:ext cx="2917100" cy="29171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ysClr val="windowText" lastClr="000000"/>
                </a:solidFill>
              </a:rPr>
              <a:t>Front End</a:t>
            </a:r>
          </a:p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안드로이드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IOS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8" name="타원 7"/>
          <p:cNvSpPr/>
          <p:nvPr/>
        </p:nvSpPr>
        <p:spPr>
          <a:xfrm>
            <a:off x="7513248" y="2199050"/>
            <a:ext cx="2917100" cy="29171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ysClr val="windowText" lastClr="000000"/>
                </a:solidFill>
              </a:rPr>
              <a:t>Front End</a:t>
            </a:r>
          </a:p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(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안드로이드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IOS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947919" y="3352800"/>
            <a:ext cx="2286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926752" y="3911600"/>
            <a:ext cx="230716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5056328" y="4070290"/>
            <a:ext cx="230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FF0000"/>
                </a:solidFill>
              </a:rPr>
              <a:t>HTTP(</a:t>
            </a:r>
            <a:r>
              <a:rPr kumimoji="1" lang="ko-KR" altLang="en-US" sz="2000" b="1" dirty="0" smtClean="0">
                <a:solidFill>
                  <a:srgbClr val="FF0000"/>
                </a:solidFill>
              </a:rPr>
              <a:t>통신 수단 </a:t>
            </a:r>
            <a:r>
              <a:rPr kumimoji="1" lang="en-US" altLang="ko-KR" sz="2000" b="1" dirty="0" smtClean="0">
                <a:solidFill>
                  <a:srgbClr val="FF0000"/>
                </a:solidFill>
              </a:rPr>
              <a:t>)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HTTP Protocol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97" y="2080682"/>
            <a:ext cx="7429006" cy="36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2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E33DCD-F820-4274-826D-80408640E240}"/>
              </a:ext>
            </a:extLst>
          </p:cNvPr>
          <p:cNvSpPr/>
          <p:nvPr/>
        </p:nvSpPr>
        <p:spPr>
          <a:xfrm>
            <a:off x="475441" y="-28266"/>
            <a:ext cx="11241118" cy="943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9" dirty="0"/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xmlns="" id="{1A08BE4C-33D8-465C-A926-C413490BE980}"/>
              </a:ext>
            </a:extLst>
          </p:cNvPr>
          <p:cNvCxnSpPr>
            <a:cxnSpLocks/>
          </p:cNvCxnSpPr>
          <p:nvPr/>
        </p:nvCxnSpPr>
        <p:spPr>
          <a:xfrm flipV="1">
            <a:off x="453456" y="905425"/>
            <a:ext cx="11253760" cy="9851"/>
          </a:xfrm>
          <a:prstGeom prst="line">
            <a:avLst/>
          </a:prstGeom>
          <a:ln w="38100">
            <a:solidFill>
              <a:srgbClr val="FD0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84105" y="258839"/>
            <a:ext cx="8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날씨 </a:t>
            </a:r>
            <a:r>
              <a:rPr kumimoji="1"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API </a:t>
            </a:r>
            <a:r>
              <a:rPr kumimoji="1"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어플리케이션 만들기</a:t>
            </a:r>
            <a:endParaRPr kumimoji="1" lang="ko-KR" altLang="en-US" sz="294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1176042" y="1848967"/>
            <a:ext cx="70189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000" dirty="0" smtClean="0"/>
              <a:t>날씨 정보를 받을 사이트 정하기</a:t>
            </a:r>
            <a:endParaRPr kumimoji="1" lang="en-US" altLang="ko-KR" sz="2000" dirty="0" smtClean="0"/>
          </a:p>
          <a:p>
            <a:pPr marL="342900" indent="-342900">
              <a:buAutoNum type="arabicPeriod"/>
            </a:pPr>
            <a:endParaRPr kumimoji="1" lang="en-US" altLang="ko-KR" sz="2000" dirty="0" smtClean="0"/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pPr marL="342900" indent="-342900">
              <a:buAutoNum type="arabicPeriod"/>
            </a:pPr>
            <a:r>
              <a:rPr kumimoji="1" lang="en-US" altLang="ko-KR" sz="2000" dirty="0" smtClean="0"/>
              <a:t>Retrofit</a:t>
            </a:r>
            <a:r>
              <a:rPr kumimoji="1" lang="ko-KR" altLang="en-US" sz="2000" dirty="0" smtClean="0"/>
              <a:t> 라이브러리 다운받기</a:t>
            </a:r>
            <a:endParaRPr kumimoji="1" lang="en-US" altLang="ko-KR" sz="2000" dirty="0" smtClean="0"/>
          </a:p>
          <a:p>
            <a:pPr marL="342900" indent="-342900">
              <a:buAutoNum type="arabicPeriod"/>
            </a:pPr>
            <a:endParaRPr kumimoji="1" lang="en-US" altLang="ko-KR" sz="2000" dirty="0" smtClean="0"/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pPr marL="342900" indent="-342900">
              <a:buAutoNum type="arabicPeriod"/>
            </a:pPr>
            <a:r>
              <a:rPr kumimoji="1" lang="ko-KR" altLang="en-US" sz="2000" dirty="0" smtClean="0"/>
              <a:t>데이터 통신하기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979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11233</TotalTime>
  <Words>593</Words>
  <Application>Microsoft Macintosh PowerPoint</Application>
  <PresentationFormat>와이드스크린</PresentationFormat>
  <Paragraphs>165</Paragraphs>
  <Slides>31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배달의민족 주아</vt:lpstr>
      <vt:lpstr>YDIYGO320</vt:lpstr>
      <vt:lpstr>Arial</vt:lpstr>
      <vt:lpstr>Office 테마</vt:lpstr>
      <vt:lpstr>Android  개발 스쿨 DAY22&amp;23  Ho Yeon Lee 튜터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 개발 스쿨 DAY3  Ho Yeon Lee 튜터</dc:title>
  <dc:creator>이호연</dc:creator>
  <cp:lastModifiedBy>이호연</cp:lastModifiedBy>
  <cp:revision>151</cp:revision>
  <dcterms:created xsi:type="dcterms:W3CDTF">2018-01-19T06:31:22Z</dcterms:created>
  <dcterms:modified xsi:type="dcterms:W3CDTF">2018-04-22T14:00:59Z</dcterms:modified>
</cp:coreProperties>
</file>